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90" r:id="rId3"/>
    <p:sldId id="256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71" r:id="rId12"/>
    <p:sldId id="272" r:id="rId13"/>
    <p:sldId id="264" r:id="rId14"/>
    <p:sldId id="273" r:id="rId15"/>
    <p:sldId id="265" r:id="rId16"/>
    <p:sldId id="274" r:id="rId17"/>
    <p:sldId id="266" r:id="rId18"/>
    <p:sldId id="275" r:id="rId19"/>
    <p:sldId id="267" r:id="rId20"/>
    <p:sldId id="276" r:id="rId21"/>
    <p:sldId id="268" r:id="rId22"/>
    <p:sldId id="277" r:id="rId23"/>
    <p:sldId id="269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64C9920-5AC9-476C-A1A2-48B3EED5C7C4}">
          <p14:sldIdLst>
            <p14:sldId id="257"/>
            <p14:sldId id="290"/>
            <p14:sldId id="256"/>
            <p14:sldId id="258"/>
            <p14:sldId id="259"/>
            <p14:sldId id="260"/>
            <p14:sldId id="261"/>
            <p14:sldId id="262"/>
            <p14:sldId id="270"/>
            <p14:sldId id="263"/>
            <p14:sldId id="271"/>
            <p14:sldId id="272"/>
            <p14:sldId id="264"/>
            <p14:sldId id="273"/>
            <p14:sldId id="265"/>
            <p14:sldId id="274"/>
            <p14:sldId id="266"/>
            <p14:sldId id="275"/>
            <p14:sldId id="267"/>
            <p14:sldId id="276"/>
            <p14:sldId id="268"/>
            <p14:sldId id="277"/>
            <p14:sldId id="269"/>
            <p14:sldId id="278"/>
            <p14:sldId id="279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9518" y="506186"/>
            <a:ext cx="8059512" cy="1187224"/>
          </a:xfrm>
        </p:spPr>
        <p:txBody>
          <a:bodyPr/>
          <a:lstStyle/>
          <a:p>
            <a:pPr algn="ctr"/>
            <a:r>
              <a:rPr lang="fa-IR" dirty="0" smtClean="0">
                <a:cs typeface="B Sina" panose="00000700000000000000" pitchFamily="2" charset="-78"/>
              </a:rPr>
              <a:t>دوره بین المللی مدیریت ذهن</a:t>
            </a:r>
            <a:endParaRPr lang="fa-IR" dirty="0">
              <a:cs typeface="B Sina" panose="000007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55988" y="2099810"/>
            <a:ext cx="8791575" cy="1655762"/>
          </a:xfrm>
        </p:spPr>
        <p:txBody>
          <a:bodyPr/>
          <a:lstStyle/>
          <a:p>
            <a:pPr algn="ctr"/>
            <a:r>
              <a:rPr lang="fa-IR" b="1" i="1" dirty="0" smtClean="0">
                <a:solidFill>
                  <a:schemeClr val="tx1"/>
                </a:solidFill>
                <a:cs typeface="B Sina" panose="00000700000000000000" pitchFamily="2" charset="-78"/>
              </a:rPr>
              <a:t>استا د دوره  : دکتــــر غلامرضا دبیری</a:t>
            </a:r>
            <a:endParaRPr lang="fa-IR" b="1" i="1" dirty="0">
              <a:solidFill>
                <a:schemeClr val="tx1"/>
              </a:solidFill>
              <a:cs typeface="B Sina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29" y="3327628"/>
            <a:ext cx="7061200" cy="12049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09" y="4925333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40" y="1098096"/>
            <a:ext cx="7071427" cy="469310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67" y="5971214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2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لب قدامی مغز :</a:t>
            </a:r>
          </a:p>
          <a:p>
            <a:r>
              <a:rPr lang="fa-IR" dirty="0" smtClean="0"/>
              <a:t>مسئول احساسات </a:t>
            </a:r>
          </a:p>
          <a:p>
            <a:r>
              <a:rPr lang="fa-IR" dirty="0" smtClean="0"/>
              <a:t>مسئول تصمیم گیری </a:t>
            </a:r>
          </a:p>
          <a:p>
            <a:r>
              <a:rPr lang="fa-IR" dirty="0" smtClean="0"/>
              <a:t>مسئول ساماندهی 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14" y="5984421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6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قشر پیشانی :</a:t>
            </a:r>
          </a:p>
          <a:p>
            <a:r>
              <a:rPr lang="fa-IR" dirty="0"/>
              <a:t> </a:t>
            </a:r>
            <a:r>
              <a:rPr lang="fa-IR" dirty="0" smtClean="0"/>
              <a:t>مسئول حافظه کوتاه مدت</a:t>
            </a:r>
          </a:p>
          <a:p>
            <a:r>
              <a:rPr lang="fa-IR" dirty="0" smtClean="0"/>
              <a:t>مسئول توانایی توجه </a:t>
            </a: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39" y="5983461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75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82" y="1514475"/>
            <a:ext cx="8566293" cy="42767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6007953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2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لب جداری</a:t>
            </a:r>
          </a:p>
          <a:p>
            <a:r>
              <a:rPr lang="fa-IR" dirty="0"/>
              <a:t> </a:t>
            </a:r>
            <a:r>
              <a:rPr lang="fa-IR" dirty="0" smtClean="0"/>
              <a:t>مسئول پردازش احساسات</a:t>
            </a:r>
          </a:p>
          <a:p>
            <a:r>
              <a:rPr lang="fa-IR" dirty="0"/>
              <a:t> </a:t>
            </a:r>
            <a:r>
              <a:rPr lang="fa-IR" dirty="0" smtClean="0"/>
              <a:t>مسئول آگاهی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67" y="6036528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64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66" y="1404257"/>
            <a:ext cx="8621109" cy="425223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89" y="6020200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4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لب موقت </a:t>
            </a:r>
          </a:p>
          <a:p>
            <a:r>
              <a:rPr lang="fa-IR" dirty="0"/>
              <a:t> </a:t>
            </a:r>
            <a:r>
              <a:rPr lang="fa-IR" dirty="0" smtClean="0"/>
              <a:t>مسئولیت شناسایی کردن</a:t>
            </a:r>
          </a:p>
          <a:p>
            <a:r>
              <a:rPr lang="fa-IR" dirty="0" smtClean="0"/>
              <a:t>مسئول نامگذاری است </a:t>
            </a:r>
          </a:p>
          <a:p>
            <a:r>
              <a:rPr lang="fa-IR" dirty="0"/>
              <a:t> </a:t>
            </a:r>
            <a:r>
              <a:rPr lang="fa-IR" dirty="0" smtClean="0"/>
              <a:t>مسئول حافظه بلند مدت</a:t>
            </a:r>
          </a:p>
          <a:p>
            <a:r>
              <a:rPr lang="fa-IR" dirty="0"/>
              <a:t> </a:t>
            </a:r>
            <a:r>
              <a:rPr lang="fa-IR" dirty="0" smtClean="0"/>
              <a:t>درک مطلب زبان 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95" y="5991625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6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68" y="1004207"/>
            <a:ext cx="7487275" cy="486863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13" y="6020807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88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لب پس سری </a:t>
            </a:r>
          </a:p>
          <a:p>
            <a:r>
              <a:rPr lang="fa-IR" dirty="0"/>
              <a:t> </a:t>
            </a:r>
            <a:r>
              <a:rPr lang="fa-IR" dirty="0" smtClean="0"/>
              <a:t>مسئول پردازش 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52" y="6052857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93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6" y="1289958"/>
            <a:ext cx="7821135" cy="465636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01" y="6007954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7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قوانین کلاس آنلاین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نت برداری</a:t>
            </a:r>
          </a:p>
          <a:p>
            <a:r>
              <a:rPr lang="fa-IR" dirty="0" smtClean="0">
                <a:cs typeface="B Yekan" panose="00000400000000000000" pitchFamily="2" charset="-78"/>
              </a:rPr>
              <a:t>یادداشت نمودن هرگونه سوال حین کلاس</a:t>
            </a:r>
          </a:p>
          <a:p>
            <a:r>
              <a:rPr lang="fa-IR" dirty="0" smtClean="0">
                <a:cs typeface="B Yekan" panose="00000400000000000000" pitchFamily="2" charset="-78"/>
              </a:rPr>
              <a:t>بازنمودن کلاس در 30 دقیقه پایانی برای پاسخ به سوالات بالا</a:t>
            </a:r>
          </a:p>
          <a:p>
            <a:r>
              <a:rPr lang="fa-IR" dirty="0" smtClean="0">
                <a:cs typeface="B Yekan" panose="00000400000000000000" pitchFamily="2" charset="-78"/>
              </a:rPr>
              <a:t>حل کردن تمرین های هر کلاس و تحویل تا 2 ساعت قبل از کلاس روز بعد</a:t>
            </a:r>
          </a:p>
          <a:p>
            <a:r>
              <a:rPr lang="fa-IR" dirty="0" smtClean="0">
                <a:cs typeface="B Yekan" panose="00000400000000000000" pitchFamily="2" charset="-78"/>
              </a:rPr>
              <a:t>تشکیل گروه واتساپی و مشارکت و دادن اطلاعات در طول کلاس ها</a:t>
            </a:r>
          </a:p>
          <a:p>
            <a:r>
              <a:rPr lang="fa-IR" dirty="0" smtClean="0">
                <a:cs typeface="B Yekan" panose="00000400000000000000" pitchFamily="2" charset="-78"/>
              </a:rPr>
              <a:t>شماره ارسال تمرین ها و واتساپ  09128120398</a:t>
            </a:r>
          </a:p>
        </p:txBody>
      </p:sp>
    </p:spTree>
    <p:extLst>
      <p:ext uri="{BB962C8B-B14F-4D97-AF65-F5344CB8AC3E}">
        <p14:creationId xmlns:p14="http://schemas.microsoft.com/office/powerpoint/2010/main" val="3418925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مخچه </a:t>
            </a:r>
          </a:p>
          <a:p>
            <a:pPr marL="0" indent="0">
              <a:buNone/>
            </a:pPr>
            <a:endParaRPr lang="fa-IR" dirty="0"/>
          </a:p>
          <a:p>
            <a:r>
              <a:rPr lang="fa-IR" dirty="0" smtClean="0"/>
              <a:t>مسئول هماهنگی حافظه و حرکت 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31" y="6056939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9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81" y="1288010"/>
            <a:ext cx="6619730" cy="484609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49" y="6003871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07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ساقه مغز</a:t>
            </a:r>
          </a:p>
          <a:p>
            <a:pPr marL="0" indent="0">
              <a:buNone/>
            </a:pPr>
            <a:endParaRPr lang="fa-IR" dirty="0"/>
          </a:p>
          <a:p>
            <a:r>
              <a:rPr lang="fa-IR" dirty="0" smtClean="0"/>
              <a:t> مسئول اصلی بدن : مانند قلب ، تنفس ، هشدار و توانایی خواب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6" y="6044692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54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88" y="457199"/>
            <a:ext cx="10517647" cy="5864679"/>
          </a:xfrm>
        </p:spPr>
      </p:pic>
    </p:spTree>
    <p:extLst>
      <p:ext uri="{BB962C8B-B14F-4D97-AF65-F5344CB8AC3E}">
        <p14:creationId xmlns:p14="http://schemas.microsoft.com/office/powerpoint/2010/main" val="2674594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30739"/>
            <a:ext cx="9905998" cy="1478570"/>
          </a:xfrm>
        </p:spPr>
        <p:txBody>
          <a:bodyPr/>
          <a:lstStyle/>
          <a:p>
            <a:pPr algn="r"/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91" y="4038600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3600" b="1" dirty="0">
                <a:cs typeface="EntezareZohoor 1 **" panose="00000700000000000000" pitchFamily="2" charset="-78"/>
              </a:rPr>
              <a:t>عواملی که باعث پیری زودرس مغز </a:t>
            </a:r>
            <a:r>
              <a:rPr lang="fa-IR" sz="3600" b="1" dirty="0" smtClean="0">
                <a:cs typeface="EntezareZohoor 1 **" panose="00000700000000000000" pitchFamily="2" charset="-78"/>
              </a:rPr>
              <a:t>می‌شوند</a:t>
            </a:r>
            <a:endParaRPr lang="en-US" sz="3600" dirty="0">
              <a:cs typeface="EntezareZohoor 1 **" panose="00000700000000000000" pitchFamily="2" charset="-78"/>
            </a:endParaRPr>
          </a:p>
          <a:p>
            <a:pPr marL="0" indent="0" algn="ctr">
              <a:buNone/>
            </a:pPr>
            <a:endParaRPr lang="fa-IR" sz="3600" dirty="0">
              <a:cs typeface="EntezareZohoor 1 **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82" y="497010"/>
            <a:ext cx="5712279" cy="359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17" y="4952979"/>
            <a:ext cx="3120583" cy="53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65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1394125"/>
            <a:ext cx="9905998" cy="1478570"/>
          </a:xfrm>
        </p:spPr>
        <p:txBody>
          <a:bodyPr/>
          <a:lstStyle/>
          <a:p>
            <a:pPr algn="ctr"/>
            <a:r>
              <a:rPr lang="fa-IR" dirty="0">
                <a:cs typeface="B Nasim" panose="00000700000000000000" pitchFamily="2" charset="-78"/>
              </a:rPr>
              <a:t>رژیم غذایی پرچرب و پرکالری</a:t>
            </a:r>
            <a:r>
              <a:rPr lang="en-US" dirty="0">
                <a:cs typeface="B Nasim" panose="00000700000000000000" pitchFamily="2" charset="-78"/>
              </a:rPr>
              <a:t/>
            </a:r>
            <a:br>
              <a:rPr lang="en-US" dirty="0">
                <a:cs typeface="B Nasim" panose="00000700000000000000" pitchFamily="2" charset="-78"/>
              </a:rPr>
            </a:br>
            <a:endParaRPr lang="fa-IR" dirty="0">
              <a:cs typeface="B Nasim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3" y="2610644"/>
            <a:ext cx="3048000" cy="2819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19710" y="386820"/>
            <a:ext cx="2263334" cy="386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10" y="5991625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88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38" y="87161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cs typeface="B Nasim" panose="00000700000000000000" pitchFamily="2" charset="-78"/>
              </a:rPr>
              <a:t>diet</a:t>
            </a:r>
            <a:endParaRPr lang="fa-IR" sz="4800" dirty="0">
              <a:cs typeface="B Nasim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12" y="2249488"/>
            <a:ext cx="6164201" cy="35417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63" y="450471"/>
            <a:ext cx="1944927" cy="332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67" y="5991625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95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crowded city</a:t>
            </a:r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06" y="2097088"/>
            <a:ext cx="6318426" cy="33018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99" y="6020200"/>
            <a:ext cx="3072130" cy="475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81" y="399628"/>
            <a:ext cx="2198020" cy="3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13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Stress</a:t>
            </a:r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31" y="1804307"/>
            <a:ext cx="4446034" cy="48278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77" y="406738"/>
            <a:ext cx="2478941" cy="423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20" y="5975296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88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Lack of sleep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8" y="2249488"/>
            <a:ext cx="3651249" cy="3541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63" y="424809"/>
            <a:ext cx="2267416" cy="387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58" y="6032447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1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205" y="1277135"/>
            <a:ext cx="9945462" cy="4935311"/>
          </a:xfrm>
        </p:spPr>
        <p:txBody>
          <a:bodyPr>
            <a:normAutofit/>
          </a:bodyPr>
          <a:lstStyle/>
          <a:p>
            <a:pPr algn="ctr"/>
            <a:r>
              <a:rPr lang="fa-IR" dirty="0" smtClean="0"/>
              <a:t>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fa-IR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fa-IR" dirty="0" smtClean="0"/>
          </a:p>
          <a:p>
            <a:pPr algn="r"/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497" y="243733"/>
            <a:ext cx="1629383" cy="1666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93" y="208978"/>
            <a:ext cx="2055443" cy="2055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03" y="2152230"/>
            <a:ext cx="1632176" cy="165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83" y="2167374"/>
            <a:ext cx="2985258" cy="1746376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7190729" y="685186"/>
            <a:ext cx="1845128" cy="7062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Left Arrow 10"/>
          <p:cNvSpPr/>
          <p:nvPr/>
        </p:nvSpPr>
        <p:spPr>
          <a:xfrm>
            <a:off x="7221310" y="2567233"/>
            <a:ext cx="1930853" cy="7005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Double Brace 11"/>
          <p:cNvSpPr/>
          <p:nvPr/>
        </p:nvSpPr>
        <p:spPr>
          <a:xfrm>
            <a:off x="3147332" y="845813"/>
            <a:ext cx="8727620" cy="2524921"/>
          </a:xfrm>
          <a:prstGeom prst="bracePair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322864" y="4114800"/>
            <a:ext cx="8217353" cy="408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97" y="4049289"/>
            <a:ext cx="4809896" cy="26566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78" y="6042831"/>
            <a:ext cx="3038543" cy="4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Long sitting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77" y="1296680"/>
            <a:ext cx="4144270" cy="45843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652" y="389423"/>
            <a:ext cx="2063309" cy="352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35" y="6012036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61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Alcohol and tobacco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10" y="2249488"/>
            <a:ext cx="3590805" cy="3541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95" y="369999"/>
            <a:ext cx="2526722" cy="431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67" y="6065103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14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/>
              <a:t>Mind</a:t>
            </a:r>
            <a:endParaRPr lang="fa-IR" sz="8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51" y="6003472"/>
            <a:ext cx="3072130" cy="47544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57" y="2249488"/>
            <a:ext cx="3541712" cy="35417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35" y="5663293"/>
            <a:ext cx="1059996" cy="10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49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267" y="770917"/>
            <a:ext cx="9905998" cy="147857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469" y="2559729"/>
            <a:ext cx="9905999" cy="3541714"/>
          </a:xfrm>
        </p:spPr>
        <p:txBody>
          <a:bodyPr/>
          <a:lstStyle/>
          <a:p>
            <a:pPr marL="457200" lvl="1" indent="0">
              <a:buNone/>
            </a:pPr>
            <a:r>
              <a:rPr lang="fa-IR" b="1" dirty="0"/>
              <a:t>ذهن</a:t>
            </a:r>
            <a:r>
              <a:rPr lang="fa-IR" dirty="0"/>
              <a:t> به عربی</a:t>
            </a:r>
            <a:r>
              <a:rPr lang="en-US" dirty="0"/>
              <a:t>: </a:t>
            </a:r>
            <a:r>
              <a:rPr lang="en-US" i="1" dirty="0" err="1"/>
              <a:t>عقل</a:t>
            </a:r>
            <a:r>
              <a:rPr lang="fa-IR" dirty="0"/>
              <a:t>، مجموعه ای از توانایی‌های فکری است که شامل هوشیاری، </a:t>
            </a:r>
            <a:r>
              <a:rPr lang="en-US" dirty="0" err="1"/>
              <a:t>تصورات</a:t>
            </a:r>
            <a:r>
              <a:rPr lang="en-US" dirty="0"/>
              <a:t>، </a:t>
            </a:r>
            <a:r>
              <a:rPr lang="en-US" dirty="0" err="1"/>
              <a:t>ادراک</a:t>
            </a:r>
            <a:r>
              <a:rPr lang="en-US" dirty="0"/>
              <a:t>، </a:t>
            </a:r>
            <a:r>
              <a:rPr lang="en-US" dirty="0" err="1"/>
              <a:t>تفکر</a:t>
            </a:r>
            <a:r>
              <a:rPr lang="en-US" dirty="0"/>
              <a:t>، </a:t>
            </a:r>
            <a:r>
              <a:rPr lang="en-US" dirty="0" err="1"/>
              <a:t>قضاوت</a:t>
            </a:r>
            <a:r>
              <a:rPr lang="en-US" dirty="0"/>
              <a:t>، </a:t>
            </a:r>
            <a:r>
              <a:rPr lang="en-US" dirty="0" err="1"/>
              <a:t>زبان</a:t>
            </a:r>
            <a:r>
              <a:rPr lang="en-US" dirty="0"/>
              <a:t> </a:t>
            </a:r>
            <a:r>
              <a:rPr lang="fa-IR" dirty="0"/>
              <a:t>و حافظه</a:t>
            </a:r>
            <a:r>
              <a:rPr lang="en-US" dirty="0"/>
              <a:t> </a:t>
            </a:r>
            <a:r>
              <a:rPr lang="fa-IR" dirty="0"/>
              <a:t>می‌شود و معمولاً آن را وجود توانایی هوشیار بودن و اندیشه</a:t>
            </a:r>
            <a:r>
              <a:rPr lang="en-US" dirty="0"/>
              <a:t> </a:t>
            </a:r>
            <a:r>
              <a:rPr lang="fa-IR" dirty="0"/>
              <a:t>تعریف می‌کنند. ذهن دربرگیرنده قدرت تصور، </a:t>
            </a:r>
            <a:r>
              <a:rPr lang="en-US" dirty="0" err="1"/>
              <a:t>تشخیص</a:t>
            </a:r>
            <a:r>
              <a:rPr lang="en-US" dirty="0"/>
              <a:t> </a:t>
            </a:r>
            <a:r>
              <a:rPr lang="fa-IR" dirty="0"/>
              <a:t>و قدردانی است و مسئولیت پردازش احساسات</a:t>
            </a:r>
            <a:r>
              <a:rPr lang="en-US" dirty="0"/>
              <a:t> </a:t>
            </a:r>
            <a:r>
              <a:rPr lang="fa-IR" dirty="0"/>
              <a:t>و عواطف را برعهده دارد که منجر به عملکرد و نوع </a:t>
            </a:r>
            <a:r>
              <a:rPr lang="fa-IR" sz="2400" b="1" dirty="0">
                <a:solidFill>
                  <a:srgbClr val="FF0000"/>
                </a:solidFill>
              </a:rPr>
              <a:t>رفتار افراد </a:t>
            </a:r>
            <a:r>
              <a:rPr lang="fa-IR" dirty="0"/>
              <a:t>می‌شود</a:t>
            </a:r>
            <a:endParaRPr lang="en-US" dirty="0"/>
          </a:p>
          <a:p>
            <a:pPr marL="457200" lvl="1" indent="0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70" y="959302"/>
            <a:ext cx="5424482" cy="9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33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549" y="1236890"/>
            <a:ext cx="6674304" cy="3680959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p</a:t>
            </a:r>
            <a:r>
              <a:rPr lang="en-US" sz="6000" dirty="0"/>
              <a:t>ersonal life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>
                <a:solidFill>
                  <a:srgbClr val="FF0000"/>
                </a:solidFill>
              </a:rPr>
              <a:t>P</a:t>
            </a:r>
            <a:r>
              <a:rPr lang="en-US" sz="6000" dirty="0"/>
              <a:t>rofessional life</a:t>
            </a:r>
            <a:endParaRPr lang="fa-I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13" y="2269671"/>
            <a:ext cx="2985634" cy="15049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8800" dirty="0" smtClean="0"/>
              <a:t>MIND</a:t>
            </a:r>
            <a:endParaRPr lang="fa-IR" sz="8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359604" y="1236890"/>
            <a:ext cx="40822" cy="38331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582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ersonal life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53318"/>
            <a:ext cx="9905999" cy="4151539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0411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399" y="332497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latin typeface="Poplar Std" panose="04020903030B02020202" pitchFamily="82" charset="0"/>
              </a:rPr>
              <a:t>brain</a:t>
            </a:r>
            <a:endParaRPr lang="fa-IR" sz="8800" dirty="0">
              <a:latin typeface="Poplar Std" panose="04020903030B0202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42" y="415202"/>
            <a:ext cx="2921411" cy="298749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8" y="5995708"/>
            <a:ext cx="3072130" cy="475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4" y="4617304"/>
            <a:ext cx="1378404" cy="13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2800" dirty="0">
                <a:latin typeface="LMN Bardia Bold" pitchFamily="2" charset="0"/>
                <a:cs typeface="B Yekan" panose="00000400000000000000" pitchFamily="2" charset="-78"/>
              </a:rPr>
              <a:t>یکی از حسّاس‌ترین و پیچیده‌ترین اعضای بدن در همه مهره داران و بیشتر بی‌مهرگان است که در برخی گونه‌ها ۲ درصد از وزن بدن جان‌دار را تشکیل می‌دهد. در انسان حدود ۲۰ تا بیش از ۲۵ درصد کالری (انرژی) روزانه را مصرف </a:t>
            </a:r>
            <a:r>
              <a:rPr lang="fa-IR" sz="2800" dirty="0" smtClean="0">
                <a:latin typeface="LMN Bardia Bold" pitchFamily="2" charset="0"/>
                <a:cs typeface="B Yekan" panose="00000400000000000000" pitchFamily="2" charset="-78"/>
              </a:rPr>
              <a:t>می‌کند </a:t>
            </a:r>
            <a:r>
              <a:rPr lang="fa-IR" sz="2800" dirty="0">
                <a:latin typeface="LMN Bardia Bold" pitchFamily="2" charset="0"/>
                <a:cs typeface="B Yekan" panose="00000400000000000000" pitchFamily="2" charset="-78"/>
              </a:rPr>
              <a:t> و بیشتر انرژی خود را از کربوهیدرات‌ها (گلوکز خون) جذب می‌کند و این سوخت را سریع می‌سوزاند حتّی زمانی‌که شخص در خواب است، مغز بیشتر از هر عضوی از بدن اکسیژن مصرف می‌کند.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6056540"/>
            <a:ext cx="3072130" cy="475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07" y="964297"/>
            <a:ext cx="4620986" cy="7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34" y="1710418"/>
            <a:ext cx="5778068" cy="382508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56" y="5975297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83" y="379640"/>
            <a:ext cx="10503004" cy="585651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5999583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79" y="1245053"/>
            <a:ext cx="6702827" cy="405220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42" y="5963050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2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کنترل حس مسئولانه مغز : </a:t>
            </a:r>
          </a:p>
          <a:p>
            <a:pPr marL="0" indent="0">
              <a:buNone/>
            </a:pPr>
            <a:r>
              <a:rPr lang="fa-IR" dirty="0" smtClean="0"/>
              <a:t>کار این قسمت مغز ایجاد و کنترل احساساتی است که روی مسئولیت پذیری ما تاثیر می گذارد</a:t>
            </a:r>
          </a:p>
          <a:p>
            <a:pPr marL="0" indent="0">
              <a:buNone/>
            </a:pPr>
            <a:r>
              <a:rPr lang="fa-IR" dirty="0" smtClean="0"/>
              <a:t>مثلا : ما مسئول رشد و تکامل کشور به سمت سلامت هستیم</a:t>
            </a:r>
          </a:p>
          <a:p>
            <a:pPr marL="0" indent="0">
              <a:buNone/>
            </a:pPr>
            <a:r>
              <a:rPr lang="fa-IR" dirty="0" smtClean="0"/>
              <a:t>ما مسئول کاهش وزن شاگردانی هستیم که به ما مراجعه می کنند </a:t>
            </a:r>
          </a:p>
          <a:p>
            <a:pPr marL="0" indent="0">
              <a:buNone/>
            </a:pPr>
            <a:r>
              <a:rPr lang="fa-IR" dirty="0" smtClean="0"/>
              <a:t>شما مثال بزنید ؟!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31" y="6007954"/>
            <a:ext cx="3072130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0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350</TotalTime>
  <Words>267</Words>
  <Application>Microsoft Office PowerPoint</Application>
  <PresentationFormat>Widescreen</PresentationFormat>
  <Paragraphs>55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Adobe Arabic</vt:lpstr>
      <vt:lpstr>Arial</vt:lpstr>
      <vt:lpstr>B Nasim</vt:lpstr>
      <vt:lpstr>B Sina</vt:lpstr>
      <vt:lpstr>B Titr</vt:lpstr>
      <vt:lpstr>B Yekan</vt:lpstr>
      <vt:lpstr>EntezareZohoor 1 **</vt:lpstr>
      <vt:lpstr>LMN Bardia Bold</vt:lpstr>
      <vt:lpstr>Poplar Std</vt:lpstr>
      <vt:lpstr>Times New Roman</vt:lpstr>
      <vt:lpstr>Trebuchet MS</vt:lpstr>
      <vt:lpstr>Tw Cen MT</vt:lpstr>
      <vt:lpstr>Circuit</vt:lpstr>
      <vt:lpstr>دوره بین المللی مدیریت ذهن</vt:lpstr>
      <vt:lpstr>قوانین کلاس آنلاین</vt:lpstr>
      <vt:lpstr>PowerPoint Presentation</vt:lpstr>
      <vt:lpstr>brain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رژیم غذایی پرچرب و پرکالری </vt:lpstr>
      <vt:lpstr>diet</vt:lpstr>
      <vt:lpstr>crowded city</vt:lpstr>
      <vt:lpstr>Stress</vt:lpstr>
      <vt:lpstr>Lack of sleep</vt:lpstr>
      <vt:lpstr>Long sitting</vt:lpstr>
      <vt:lpstr>Alcohol and tobacco</vt:lpstr>
      <vt:lpstr>Mind</vt:lpstr>
      <vt:lpstr>PowerPoint Presentation</vt:lpstr>
      <vt:lpstr>personal life  Professional life</vt:lpstr>
      <vt:lpstr>personal life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34</cp:revision>
  <dcterms:created xsi:type="dcterms:W3CDTF">2020-11-04T09:19:28Z</dcterms:created>
  <dcterms:modified xsi:type="dcterms:W3CDTF">2020-11-23T18:14:51Z</dcterms:modified>
</cp:coreProperties>
</file>